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30275213" cy="42811700"/>
  <p:notesSz cx="6858000" cy="9144000"/>
  <p:defaultTextStyle>
    <a:defPPr>
      <a:defRPr lang="de-DE"/>
    </a:defPPr>
    <a:lvl1pPr marL="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B8BF"/>
    <a:srgbClr val="0083D3"/>
    <a:srgbClr val="00E3A7"/>
    <a:srgbClr val="0CBABE"/>
    <a:srgbClr val="059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7" autoAdjust="0"/>
  </p:normalViewPr>
  <p:slideViewPr>
    <p:cSldViewPr snapToGrid="0" snapToObjects="1">
      <p:cViewPr>
        <p:scale>
          <a:sx n="10" d="100"/>
          <a:sy n="10" d="100"/>
        </p:scale>
        <p:origin x="4210" y="1354"/>
      </p:cViewPr>
      <p:guideLst>
        <p:guide orient="horz" pos="13484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E10BE-1B96-1E4B-A54B-F0A4549839CB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1AFA11-E6FB-BF42-9C5C-A7F8A0920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02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1AFA11-E6FB-BF42-9C5C-A7F8A0920F21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5582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270641" y="13299379"/>
            <a:ext cx="25733931" cy="9176767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41282" y="24259963"/>
            <a:ext cx="21192649" cy="1094076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928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2802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2676283" y="10702928"/>
            <a:ext cx="22548726" cy="228031763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014332" y="10702928"/>
            <a:ext cx="67157362" cy="228031763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1757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9660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91533" y="27510485"/>
            <a:ext cx="25733931" cy="8502879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391533" y="18145428"/>
            <a:ext cx="25733931" cy="9365056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170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339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50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678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0970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014332" y="62364364"/>
            <a:ext cx="44850417" cy="176370327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369338" y="62364364"/>
            <a:ext cx="44855671" cy="176370327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2894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13761" y="1714453"/>
            <a:ext cx="27247692" cy="7135283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13761" y="9583085"/>
            <a:ext cx="13376810" cy="3993774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170" indent="0">
              <a:buNone/>
              <a:defRPr sz="9100" b="1"/>
            </a:lvl2pPr>
            <a:lvl3pPr marL="4176339" indent="0">
              <a:buNone/>
              <a:defRPr sz="8200" b="1"/>
            </a:lvl3pPr>
            <a:lvl4pPr marL="6264509" indent="0">
              <a:buNone/>
              <a:defRPr sz="7300" b="1"/>
            </a:lvl4pPr>
            <a:lvl5pPr marL="8352678" indent="0">
              <a:buNone/>
              <a:defRPr sz="7300" b="1"/>
            </a:lvl5pPr>
            <a:lvl6pPr marL="10440848" indent="0">
              <a:buNone/>
              <a:defRPr sz="7300" b="1"/>
            </a:lvl6pPr>
            <a:lvl7pPr marL="12529017" indent="0">
              <a:buNone/>
              <a:defRPr sz="7300" b="1"/>
            </a:lvl7pPr>
            <a:lvl8pPr marL="14617187" indent="0">
              <a:buNone/>
              <a:defRPr sz="7300" b="1"/>
            </a:lvl8pPr>
            <a:lvl9pPr marL="16705356" indent="0">
              <a:buNone/>
              <a:defRPr sz="73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513761" y="13576859"/>
            <a:ext cx="13376810" cy="24666281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15379389" y="9583085"/>
            <a:ext cx="13382065" cy="3993774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170" indent="0">
              <a:buNone/>
              <a:defRPr sz="9100" b="1"/>
            </a:lvl2pPr>
            <a:lvl3pPr marL="4176339" indent="0">
              <a:buNone/>
              <a:defRPr sz="8200" b="1"/>
            </a:lvl3pPr>
            <a:lvl4pPr marL="6264509" indent="0">
              <a:buNone/>
              <a:defRPr sz="7300" b="1"/>
            </a:lvl4pPr>
            <a:lvl5pPr marL="8352678" indent="0">
              <a:buNone/>
              <a:defRPr sz="7300" b="1"/>
            </a:lvl5pPr>
            <a:lvl6pPr marL="10440848" indent="0">
              <a:buNone/>
              <a:defRPr sz="7300" b="1"/>
            </a:lvl6pPr>
            <a:lvl7pPr marL="12529017" indent="0">
              <a:buNone/>
              <a:defRPr sz="7300" b="1"/>
            </a:lvl7pPr>
            <a:lvl8pPr marL="14617187" indent="0">
              <a:buNone/>
              <a:defRPr sz="7300" b="1"/>
            </a:lvl8pPr>
            <a:lvl9pPr marL="16705356" indent="0">
              <a:buNone/>
              <a:defRPr sz="73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15379389" y="13576859"/>
            <a:ext cx="13382065" cy="24666281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5926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3653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4799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13763" y="1704540"/>
            <a:ext cx="9960336" cy="7254205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836767" y="1704543"/>
            <a:ext cx="16924685" cy="36538600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513763" y="8958748"/>
            <a:ext cx="9960336" cy="29284395"/>
          </a:xfrm>
        </p:spPr>
        <p:txBody>
          <a:bodyPr/>
          <a:lstStyle>
            <a:lvl1pPr marL="0" indent="0">
              <a:buNone/>
              <a:defRPr sz="6400"/>
            </a:lvl1pPr>
            <a:lvl2pPr marL="2088170" indent="0">
              <a:buNone/>
              <a:defRPr sz="5500"/>
            </a:lvl2pPr>
            <a:lvl3pPr marL="4176339" indent="0">
              <a:buNone/>
              <a:defRPr sz="4600"/>
            </a:lvl3pPr>
            <a:lvl4pPr marL="6264509" indent="0">
              <a:buNone/>
              <a:defRPr sz="4100"/>
            </a:lvl4pPr>
            <a:lvl5pPr marL="8352678" indent="0">
              <a:buNone/>
              <a:defRPr sz="4100"/>
            </a:lvl5pPr>
            <a:lvl6pPr marL="10440848" indent="0">
              <a:buNone/>
              <a:defRPr sz="4100"/>
            </a:lvl6pPr>
            <a:lvl7pPr marL="12529017" indent="0">
              <a:buNone/>
              <a:defRPr sz="4100"/>
            </a:lvl7pPr>
            <a:lvl8pPr marL="14617187" indent="0">
              <a:buNone/>
              <a:defRPr sz="4100"/>
            </a:lvl8pPr>
            <a:lvl9pPr marL="16705356" indent="0">
              <a:buNone/>
              <a:defRPr sz="41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2217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34154" y="29968190"/>
            <a:ext cx="18165128" cy="3537914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934154" y="3825305"/>
            <a:ext cx="18165128" cy="25687020"/>
          </a:xfrm>
        </p:spPr>
        <p:txBody>
          <a:bodyPr/>
          <a:lstStyle>
            <a:lvl1pPr marL="0" indent="0">
              <a:buNone/>
              <a:defRPr sz="14600"/>
            </a:lvl1pPr>
            <a:lvl2pPr marL="2088170" indent="0">
              <a:buNone/>
              <a:defRPr sz="12800"/>
            </a:lvl2pPr>
            <a:lvl3pPr marL="4176339" indent="0">
              <a:buNone/>
              <a:defRPr sz="11000"/>
            </a:lvl3pPr>
            <a:lvl4pPr marL="6264509" indent="0">
              <a:buNone/>
              <a:defRPr sz="9100"/>
            </a:lvl4pPr>
            <a:lvl5pPr marL="8352678" indent="0">
              <a:buNone/>
              <a:defRPr sz="9100"/>
            </a:lvl5pPr>
            <a:lvl6pPr marL="10440848" indent="0">
              <a:buNone/>
              <a:defRPr sz="9100"/>
            </a:lvl6pPr>
            <a:lvl7pPr marL="12529017" indent="0">
              <a:buNone/>
              <a:defRPr sz="9100"/>
            </a:lvl7pPr>
            <a:lvl8pPr marL="14617187" indent="0">
              <a:buNone/>
              <a:defRPr sz="9100"/>
            </a:lvl8pPr>
            <a:lvl9pPr marL="16705356" indent="0">
              <a:buNone/>
              <a:defRPr sz="91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934154" y="33506104"/>
            <a:ext cx="18165128" cy="5024426"/>
          </a:xfrm>
        </p:spPr>
        <p:txBody>
          <a:bodyPr/>
          <a:lstStyle>
            <a:lvl1pPr marL="0" indent="0">
              <a:buNone/>
              <a:defRPr sz="6400"/>
            </a:lvl1pPr>
            <a:lvl2pPr marL="2088170" indent="0">
              <a:buNone/>
              <a:defRPr sz="5500"/>
            </a:lvl2pPr>
            <a:lvl3pPr marL="4176339" indent="0">
              <a:buNone/>
              <a:defRPr sz="4600"/>
            </a:lvl3pPr>
            <a:lvl4pPr marL="6264509" indent="0">
              <a:buNone/>
              <a:defRPr sz="4100"/>
            </a:lvl4pPr>
            <a:lvl5pPr marL="8352678" indent="0">
              <a:buNone/>
              <a:defRPr sz="4100"/>
            </a:lvl5pPr>
            <a:lvl6pPr marL="10440848" indent="0">
              <a:buNone/>
              <a:defRPr sz="4100"/>
            </a:lvl6pPr>
            <a:lvl7pPr marL="12529017" indent="0">
              <a:buNone/>
              <a:defRPr sz="4100"/>
            </a:lvl7pPr>
            <a:lvl8pPr marL="14617187" indent="0">
              <a:buNone/>
              <a:defRPr sz="4100"/>
            </a:lvl8pPr>
            <a:lvl9pPr marL="16705356" indent="0">
              <a:buNone/>
              <a:defRPr sz="41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965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513761" y="1714453"/>
            <a:ext cx="27247692" cy="7135283"/>
          </a:xfrm>
          <a:prstGeom prst="rect">
            <a:avLst/>
          </a:prstGeom>
        </p:spPr>
        <p:txBody>
          <a:bodyPr vert="horz" lIns="417634" tIns="208817" rIns="417634" bIns="208817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13761" y="9989400"/>
            <a:ext cx="27247692" cy="28253743"/>
          </a:xfrm>
          <a:prstGeom prst="rect">
            <a:avLst/>
          </a:prstGeom>
        </p:spPr>
        <p:txBody>
          <a:bodyPr vert="horz" lIns="417634" tIns="208817" rIns="417634" bIns="208817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 vert="horz" lIns="417634" tIns="208817" rIns="417634" bIns="208817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 vert="horz" lIns="417634" tIns="208817" rIns="417634" bIns="208817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 vert="horz" lIns="417634" tIns="208817" rIns="417634" bIns="208817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7708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88170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27" indent="-1566127" algn="l" defTabSz="2088170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276" indent="-1305106" algn="l" defTabSz="2088170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424" indent="-1044085" algn="l" defTabSz="208817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593" indent="-1044085" algn="l" defTabSz="2088170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763" indent="-1044085" algn="l" defTabSz="2088170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933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0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27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441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17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3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50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67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84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01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18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356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71F7E0-2BD8-502A-FD92-F22CC93BF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761" y="1714454"/>
            <a:ext cx="27247692" cy="1159376"/>
          </a:xfrm>
        </p:spPr>
        <p:txBody>
          <a:bodyPr>
            <a:normAutofit fontScale="90000"/>
          </a:bodyPr>
          <a:lstStyle/>
          <a:p>
            <a:r>
              <a:rPr lang="de-DE" b="1" dirty="0">
                <a:solidFill>
                  <a:srgbClr val="0083D3"/>
                </a:solidFill>
              </a:rPr>
              <a:t>Ampfer Mampfer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6366F22-0ADE-85BC-AD35-B7D11F7CD32A}"/>
              </a:ext>
            </a:extLst>
          </p:cNvPr>
          <p:cNvSpPr txBox="1"/>
          <p:nvPr/>
        </p:nvSpPr>
        <p:spPr>
          <a:xfrm>
            <a:off x="1513760" y="3439884"/>
            <a:ext cx="2724769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0CBABE"/>
                </a:solidFill>
              </a:rPr>
              <a:t>Christian Krause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B14F824-7D79-42F4-A53D-F8CD26BBBDA5}"/>
              </a:ext>
            </a:extLst>
          </p:cNvPr>
          <p:cNvSpPr txBox="1"/>
          <p:nvPr/>
        </p:nvSpPr>
        <p:spPr>
          <a:xfrm>
            <a:off x="-2974240" y="6988404"/>
            <a:ext cx="17967258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8000" b="1" dirty="0">
                <a:solidFill>
                  <a:srgbClr val="00E3A7"/>
                </a:solidFill>
              </a:rPr>
              <a:t>Ampferwurzel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95E137C-0115-DED0-655B-ED79517E14EF}"/>
              </a:ext>
            </a:extLst>
          </p:cNvPr>
          <p:cNvSpPr txBox="1"/>
          <p:nvPr/>
        </p:nvSpPr>
        <p:spPr>
          <a:xfrm>
            <a:off x="9927487" y="5042777"/>
            <a:ext cx="105238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0" b="1" dirty="0">
                <a:solidFill>
                  <a:srgbClr val="059AC8"/>
                </a:solidFill>
              </a:rPr>
              <a:t>Problem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72062D2-877D-C667-4007-C47AAC1EFAA2}"/>
              </a:ext>
            </a:extLst>
          </p:cNvPr>
          <p:cNvSpPr txBox="1"/>
          <p:nvPr/>
        </p:nvSpPr>
        <p:spPr>
          <a:xfrm>
            <a:off x="11670079" y="7945321"/>
            <a:ext cx="1433380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de-DE" sz="5400" dirty="0"/>
              <a:t>Ampfer ist sehr hartnäckig und vermehrt sich stark auf Getreideäckern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e-DE" sz="5400" dirty="0"/>
              <a:t>Er kann nicht großflächig mechanisch bekämpft werden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e-DE" sz="5400" dirty="0"/>
              <a:t>Konventionelle Bauern wenden gegen Ampfer oft Pflanzenschutzmittel an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e-DE" sz="5400" dirty="0"/>
              <a:t>Für Biobauern ist Einzelbekämpfung oft die einzige Lösung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11E1335-F54A-E97F-F1FA-838215F95CC8}"/>
              </a:ext>
            </a:extLst>
          </p:cNvPr>
          <p:cNvSpPr txBox="1"/>
          <p:nvPr/>
        </p:nvSpPr>
        <p:spPr>
          <a:xfrm>
            <a:off x="-259501" y="16333557"/>
            <a:ext cx="105238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0" b="1" dirty="0">
                <a:solidFill>
                  <a:srgbClr val="059AC8"/>
                </a:solidFill>
              </a:rPr>
              <a:t>Idee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5A2EB3E-537C-C7B0-121A-2984BB634A61}"/>
              </a:ext>
            </a:extLst>
          </p:cNvPr>
          <p:cNvSpPr txBox="1"/>
          <p:nvPr/>
        </p:nvSpPr>
        <p:spPr>
          <a:xfrm>
            <a:off x="8735675" y="16201664"/>
            <a:ext cx="19001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 err="1"/>
              <a:t>Ampfererkennung</a:t>
            </a:r>
            <a:r>
              <a:rPr lang="de-DE" sz="5400" dirty="0"/>
              <a:t> auf Bildern mithilfe von Neuronalen Netzwerken, um Ampfer autonom Einzeln zu bekämpfen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510F08F-1E1C-B3D9-CE49-6077464AD45C}"/>
              </a:ext>
            </a:extLst>
          </p:cNvPr>
          <p:cNvSpPr txBox="1"/>
          <p:nvPr/>
        </p:nvSpPr>
        <p:spPr>
          <a:xfrm>
            <a:off x="18874965" y="19113561"/>
            <a:ext cx="105238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0" b="1" dirty="0">
                <a:solidFill>
                  <a:srgbClr val="059AC8"/>
                </a:solidFill>
              </a:rPr>
              <a:t>Umsetzung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3760945-0BB7-43FC-DA8C-F4F926D65F3C}"/>
              </a:ext>
            </a:extLst>
          </p:cNvPr>
          <p:cNvSpPr txBox="1"/>
          <p:nvPr/>
        </p:nvSpPr>
        <p:spPr>
          <a:xfrm>
            <a:off x="2561048" y="18691254"/>
            <a:ext cx="17678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5400" dirty="0"/>
              <a:t>Objekterkennung auf </a:t>
            </a:r>
            <a:r>
              <a:rPr lang="de-DE" sz="5400" dirty="0" err="1"/>
              <a:t>Drohenbildern</a:t>
            </a:r>
            <a:r>
              <a:rPr lang="de-DE" sz="5400" dirty="0"/>
              <a:t> aus ca. 10m – 20m Höhe und Bildern aus ca. 1m Höhe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5400" dirty="0"/>
              <a:t>Faster-RCNN und YOLOv5 im Vergleich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6036746-63AC-8A68-D4A6-6AD1BDDD03FB}"/>
              </a:ext>
            </a:extLst>
          </p:cNvPr>
          <p:cNvSpPr txBox="1"/>
          <p:nvPr/>
        </p:nvSpPr>
        <p:spPr>
          <a:xfrm>
            <a:off x="9875689" y="22172098"/>
            <a:ext cx="105238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0" b="1" dirty="0">
                <a:solidFill>
                  <a:srgbClr val="059AC8"/>
                </a:solidFill>
              </a:rPr>
              <a:t>Ergebnisse</a:t>
            </a:r>
          </a:p>
        </p:txBody>
      </p:sp>
      <p:pic>
        <p:nvPicPr>
          <p:cNvPr id="13" name="Grafik 12" descr="Ein Bild, das Gras, Pflanze, Baum enthält.&#10;&#10;Automatisch generierte Beschreibung">
            <a:extLst>
              <a:ext uri="{FF2B5EF4-FFF2-40B4-BE49-F238E27FC236}">
                <a16:creationId xmlns:a16="http://schemas.microsoft.com/office/drawing/2014/main" id="{7B83D737-CB8C-60C8-5A8D-BCECB6B3E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115" y="25551938"/>
            <a:ext cx="8509877" cy="6382407"/>
          </a:xfrm>
          <a:prstGeom prst="rect">
            <a:avLst/>
          </a:prstGeom>
        </p:spPr>
      </p:pic>
      <p:pic>
        <p:nvPicPr>
          <p:cNvPr id="16" name="Grafik 15" descr="Ein Bild, das Gewebe, Bettwäsche enthält.&#10;&#10;Automatisch generierte Beschreibung">
            <a:extLst>
              <a:ext uri="{FF2B5EF4-FFF2-40B4-BE49-F238E27FC236}">
                <a16:creationId xmlns:a16="http://schemas.microsoft.com/office/drawing/2014/main" id="{D3BCB00D-C0A8-82D0-0727-4A74D713C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11221" y="25489666"/>
            <a:ext cx="8509877" cy="6382407"/>
          </a:xfrm>
          <a:prstGeom prst="rect">
            <a:avLst/>
          </a:prstGeom>
        </p:spPr>
      </p:pic>
      <p:pic>
        <p:nvPicPr>
          <p:cNvPr id="18" name="Grafik 17" descr="Ein Bild, das draußen, Pflanze, Baum, grün enthält.&#10;&#10;Automatisch generierte Beschreibung">
            <a:extLst>
              <a:ext uri="{FF2B5EF4-FFF2-40B4-BE49-F238E27FC236}">
                <a16:creationId xmlns:a16="http://schemas.microsoft.com/office/drawing/2014/main" id="{0170914F-4DE9-ED0F-A8C2-1146E974F4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5164" y="25489665"/>
            <a:ext cx="8509876" cy="6382407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0925E43D-FF54-439F-1E12-7E8B584FF0A1}"/>
              </a:ext>
            </a:extLst>
          </p:cNvPr>
          <p:cNvSpPr txBox="1"/>
          <p:nvPr/>
        </p:nvSpPr>
        <p:spPr>
          <a:xfrm>
            <a:off x="6111993" y="24166226"/>
            <a:ext cx="17967258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8000" b="1" dirty="0">
                <a:solidFill>
                  <a:srgbClr val="00E3A7"/>
                </a:solidFill>
              </a:rPr>
              <a:t>Bilderkennung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F815C39B-F868-2058-1529-791849E64916}"/>
              </a:ext>
            </a:extLst>
          </p:cNvPr>
          <p:cNvSpPr txBox="1"/>
          <p:nvPr/>
        </p:nvSpPr>
        <p:spPr>
          <a:xfrm>
            <a:off x="2412913" y="32605354"/>
            <a:ext cx="8067097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8000" b="1" dirty="0">
                <a:solidFill>
                  <a:srgbClr val="00E3A7"/>
                </a:solidFill>
              </a:rPr>
              <a:t>GPS Position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A26BD683-1D67-7821-79DD-B65C6E56FA9F}"/>
              </a:ext>
            </a:extLst>
          </p:cNvPr>
          <p:cNvSpPr txBox="1"/>
          <p:nvPr/>
        </p:nvSpPr>
        <p:spPr>
          <a:xfrm>
            <a:off x="6962406" y="33650366"/>
            <a:ext cx="615923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/>
              <a:t>Die GPS Position der Ampferpflanzen auf Drohnenbildern kann anhand der Position des Ampfers auf dem Bild und der Position</a:t>
            </a:r>
          </a:p>
        </p:txBody>
      </p:sp>
      <p:pic>
        <p:nvPicPr>
          <p:cNvPr id="22" name="Grafik 21" descr="Ein Bild, das Karte enthält.&#10;&#10;Automatisch generierte Beschreibung">
            <a:extLst>
              <a:ext uri="{FF2B5EF4-FFF2-40B4-BE49-F238E27FC236}">
                <a16:creationId xmlns:a16="http://schemas.microsoft.com/office/drawing/2014/main" id="{7FC37C2F-420D-0706-4353-F0421E328D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3061" y="33807080"/>
            <a:ext cx="5207955" cy="4529836"/>
          </a:xfrm>
          <a:prstGeom prst="rect">
            <a:avLst/>
          </a:prstGeom>
        </p:spPr>
      </p:pic>
      <p:sp>
        <p:nvSpPr>
          <p:cNvPr id="26" name="Textfeld 25">
            <a:extLst>
              <a:ext uri="{FF2B5EF4-FFF2-40B4-BE49-F238E27FC236}">
                <a16:creationId xmlns:a16="http://schemas.microsoft.com/office/drawing/2014/main" id="{45771331-F519-2D20-A9B8-29E028FF9A01}"/>
              </a:ext>
            </a:extLst>
          </p:cNvPr>
          <p:cNvSpPr txBox="1"/>
          <p:nvPr/>
        </p:nvSpPr>
        <p:spPr>
          <a:xfrm>
            <a:off x="1513760" y="38524406"/>
            <a:ext cx="116078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/>
              <a:t>der Drohne berechnet und auf Google Maps angezeigt werden.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FB5E5A39-1F7B-A206-08AD-515A7B3D2D82}"/>
              </a:ext>
            </a:extLst>
          </p:cNvPr>
          <p:cNvSpPr txBox="1"/>
          <p:nvPr/>
        </p:nvSpPr>
        <p:spPr>
          <a:xfrm>
            <a:off x="17183996" y="32480422"/>
            <a:ext cx="9022718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8000" b="1" dirty="0">
                <a:solidFill>
                  <a:srgbClr val="00E3A7"/>
                </a:solidFill>
              </a:rPr>
              <a:t>Netzwerk Vergleich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7220EDB4-31E3-3141-B142-77D0FEFD14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652981" y="33663973"/>
            <a:ext cx="9887404" cy="4860433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2ADBB118-38A5-3F4E-8E5B-E497A7151619}"/>
              </a:ext>
            </a:extLst>
          </p:cNvPr>
          <p:cNvSpPr txBox="1"/>
          <p:nvPr/>
        </p:nvSpPr>
        <p:spPr>
          <a:xfrm>
            <a:off x="16128920" y="38106180"/>
            <a:ext cx="116078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/>
              <a:t>Das Faster R-CNN ist vor allem auf den Bildern aus 1m Höhe deutlich besser als das YOLOv5, ist aber dafür deutlich langsamer.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60608E58-88FC-A7D1-DF11-F15B57A390EC}"/>
              </a:ext>
            </a:extLst>
          </p:cNvPr>
          <p:cNvSpPr/>
          <p:nvPr/>
        </p:nvSpPr>
        <p:spPr>
          <a:xfrm>
            <a:off x="1754451" y="7044907"/>
            <a:ext cx="8173036" cy="8271906"/>
          </a:xfrm>
          <a:prstGeom prst="roundRect">
            <a:avLst>
              <a:gd name="adj" fmla="val 11039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9" name="Inhaltsplatzhalter 28" descr="Ein Bild, das draußen, Himmel, Boden, Person enthält.&#10;&#10;Automatisch generierte Beschreibung">
            <a:extLst>
              <a:ext uri="{FF2B5EF4-FFF2-40B4-BE49-F238E27FC236}">
                <a16:creationId xmlns:a16="http://schemas.microsoft.com/office/drawing/2014/main" id="{48647F87-F8CB-0CE4-115F-5216C3E92E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2599029" y="8258725"/>
            <a:ext cx="6647881" cy="6647881"/>
          </a:xfrm>
        </p:spPr>
      </p:pic>
      <p:sp>
        <p:nvSpPr>
          <p:cNvPr id="31" name="Rechteck: abgerundete Ecken 30">
            <a:extLst>
              <a:ext uri="{FF2B5EF4-FFF2-40B4-BE49-F238E27FC236}">
                <a16:creationId xmlns:a16="http://schemas.microsoft.com/office/drawing/2014/main" id="{D875415B-F06F-8688-D89D-CFA11080DF36}"/>
              </a:ext>
            </a:extLst>
          </p:cNvPr>
          <p:cNvSpPr/>
          <p:nvPr/>
        </p:nvSpPr>
        <p:spPr>
          <a:xfrm>
            <a:off x="3435670" y="16310342"/>
            <a:ext cx="3010792" cy="1631215"/>
          </a:xfrm>
          <a:prstGeom prst="roundRect">
            <a:avLst>
              <a:gd name="adj" fmla="val 22276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2ECF73A0-5CF2-7353-217E-CAA57D0A1CDD}"/>
              </a:ext>
            </a:extLst>
          </p:cNvPr>
          <p:cNvSpPr/>
          <p:nvPr/>
        </p:nvSpPr>
        <p:spPr>
          <a:xfrm>
            <a:off x="8402785" y="15992251"/>
            <a:ext cx="19666903" cy="2183921"/>
          </a:xfrm>
          <a:prstGeom prst="roundRect">
            <a:avLst>
              <a:gd name="adj" fmla="val 22276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3036097-D777-5EFB-A1E8-F3DA2B7C142B}"/>
              </a:ext>
            </a:extLst>
          </p:cNvPr>
          <p:cNvSpPr/>
          <p:nvPr/>
        </p:nvSpPr>
        <p:spPr>
          <a:xfrm>
            <a:off x="2197232" y="18527991"/>
            <a:ext cx="17487798" cy="2877860"/>
          </a:xfrm>
          <a:prstGeom prst="roundRect">
            <a:avLst>
              <a:gd name="adj" fmla="val 22276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714EA33A-71DE-448F-25C4-ED09D7F2A762}"/>
              </a:ext>
            </a:extLst>
          </p:cNvPr>
          <p:cNvSpPr/>
          <p:nvPr/>
        </p:nvSpPr>
        <p:spPr>
          <a:xfrm>
            <a:off x="20850936" y="19113561"/>
            <a:ext cx="6642024" cy="1631216"/>
          </a:xfrm>
          <a:prstGeom prst="roundRect">
            <a:avLst>
              <a:gd name="adj" fmla="val 22276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7B80FB33-72A2-4AC5-3C7B-59995B515F04}"/>
              </a:ext>
            </a:extLst>
          </p:cNvPr>
          <p:cNvSpPr/>
          <p:nvPr/>
        </p:nvSpPr>
        <p:spPr>
          <a:xfrm>
            <a:off x="12071062" y="22184175"/>
            <a:ext cx="6236677" cy="1631216"/>
          </a:xfrm>
          <a:prstGeom prst="roundRect">
            <a:avLst>
              <a:gd name="adj" fmla="val 22276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F1FFF0FC-C7D1-1282-D31D-0ECA30697840}"/>
              </a:ext>
            </a:extLst>
          </p:cNvPr>
          <p:cNvSpPr/>
          <p:nvPr/>
        </p:nvSpPr>
        <p:spPr>
          <a:xfrm>
            <a:off x="1101969" y="24154149"/>
            <a:ext cx="27987307" cy="8080835"/>
          </a:xfrm>
          <a:prstGeom prst="roundRect">
            <a:avLst>
              <a:gd name="adj" fmla="val 9501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264672A4-5810-203D-2F92-7CDA1DB934AA}"/>
              </a:ext>
            </a:extLst>
          </p:cNvPr>
          <p:cNvSpPr/>
          <p:nvPr/>
        </p:nvSpPr>
        <p:spPr>
          <a:xfrm>
            <a:off x="1101968" y="32605354"/>
            <a:ext cx="12515447" cy="8080835"/>
          </a:xfrm>
          <a:prstGeom prst="roundRect">
            <a:avLst>
              <a:gd name="adj" fmla="val 7615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54ABAB0B-BC85-24A4-6AC0-43E87C198ECF}"/>
              </a:ext>
            </a:extLst>
          </p:cNvPr>
          <p:cNvSpPr/>
          <p:nvPr/>
        </p:nvSpPr>
        <p:spPr>
          <a:xfrm>
            <a:off x="15605760" y="32573742"/>
            <a:ext cx="12256540" cy="9078699"/>
          </a:xfrm>
          <a:prstGeom prst="roundRect">
            <a:avLst>
              <a:gd name="adj" fmla="val 7654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Freihandform: Form 36">
            <a:extLst>
              <a:ext uri="{FF2B5EF4-FFF2-40B4-BE49-F238E27FC236}">
                <a16:creationId xmlns:a16="http://schemas.microsoft.com/office/drawing/2014/main" id="{4DC8B7B5-992A-8742-C5A8-4EA025EDA2AF}"/>
              </a:ext>
            </a:extLst>
          </p:cNvPr>
          <p:cNvSpPr/>
          <p:nvPr/>
        </p:nvSpPr>
        <p:spPr>
          <a:xfrm>
            <a:off x="11175151" y="5103896"/>
            <a:ext cx="15365232" cy="10316417"/>
          </a:xfrm>
          <a:custGeom>
            <a:avLst/>
            <a:gdLst>
              <a:gd name="connsiteX0" fmla="*/ 921018 w 15365232"/>
              <a:gd name="connsiteY0" fmla="*/ 1973105 h 10316417"/>
              <a:gd name="connsiteX1" fmla="*/ 14444216 w 15365232"/>
              <a:gd name="connsiteY1" fmla="*/ 1973105 h 10316417"/>
              <a:gd name="connsiteX2" fmla="*/ 15365232 w 15365232"/>
              <a:gd name="connsiteY2" fmla="*/ 2894123 h 10316417"/>
              <a:gd name="connsiteX3" fmla="*/ 15365232 w 15365232"/>
              <a:gd name="connsiteY3" fmla="*/ 9395399 h 10316417"/>
              <a:gd name="connsiteX4" fmla="*/ 14444216 w 15365232"/>
              <a:gd name="connsiteY4" fmla="*/ 10316417 h 10316417"/>
              <a:gd name="connsiteX5" fmla="*/ 921018 w 15365232"/>
              <a:gd name="connsiteY5" fmla="*/ 10316417 h 10316417"/>
              <a:gd name="connsiteX6" fmla="*/ 0 w 15365232"/>
              <a:gd name="connsiteY6" fmla="*/ 9395399 h 10316417"/>
              <a:gd name="connsiteX7" fmla="*/ 0 w 15365232"/>
              <a:gd name="connsiteY7" fmla="*/ 2894123 h 10316417"/>
              <a:gd name="connsiteX8" fmla="*/ 921018 w 15365232"/>
              <a:gd name="connsiteY8" fmla="*/ 1973105 h 10316417"/>
              <a:gd name="connsiteX9" fmla="*/ 3967498 w 15365232"/>
              <a:gd name="connsiteY9" fmla="*/ 1520631 h 10316417"/>
              <a:gd name="connsiteX10" fmla="*/ 4003123 w 15365232"/>
              <a:gd name="connsiteY10" fmla="*/ 1520631 h 10316417"/>
              <a:gd name="connsiteX11" fmla="*/ 4008170 w 15365232"/>
              <a:gd name="connsiteY11" fmla="*/ 1525678 h 10316417"/>
              <a:gd name="connsiteX12" fmla="*/ 4008170 w 15365232"/>
              <a:gd name="connsiteY12" fmla="*/ 1955981 h 10316417"/>
              <a:gd name="connsiteX13" fmla="*/ 4003123 w 15365232"/>
              <a:gd name="connsiteY13" fmla="*/ 1961028 h 10316417"/>
              <a:gd name="connsiteX14" fmla="*/ 3967498 w 15365232"/>
              <a:gd name="connsiteY14" fmla="*/ 1961028 h 10316417"/>
              <a:gd name="connsiteX15" fmla="*/ 3962451 w 15365232"/>
              <a:gd name="connsiteY15" fmla="*/ 1955981 h 10316417"/>
              <a:gd name="connsiteX16" fmla="*/ 3962451 w 15365232"/>
              <a:gd name="connsiteY16" fmla="*/ 1525678 h 10316417"/>
              <a:gd name="connsiteX17" fmla="*/ 3967498 w 15365232"/>
              <a:gd name="connsiteY17" fmla="*/ 1520631 h 10316417"/>
              <a:gd name="connsiteX18" fmla="*/ 1889025 w 15365232"/>
              <a:gd name="connsiteY18" fmla="*/ 0 h 10316417"/>
              <a:gd name="connsiteX19" fmla="*/ 6075090 w 15365232"/>
              <a:gd name="connsiteY19" fmla="*/ 0 h 10316417"/>
              <a:gd name="connsiteX20" fmla="*/ 6423768 w 15365232"/>
              <a:gd name="connsiteY20" fmla="*/ 348677 h 10316417"/>
              <a:gd name="connsiteX21" fmla="*/ 6423768 w 15365232"/>
              <a:gd name="connsiteY21" fmla="*/ 1150235 h 10316417"/>
              <a:gd name="connsiteX22" fmla="*/ 6075090 w 15365232"/>
              <a:gd name="connsiteY22" fmla="*/ 1498912 h 10316417"/>
              <a:gd name="connsiteX23" fmla="*/ 1889025 w 15365232"/>
              <a:gd name="connsiteY23" fmla="*/ 1498912 h 10316417"/>
              <a:gd name="connsiteX24" fmla="*/ 1540348 w 15365232"/>
              <a:gd name="connsiteY24" fmla="*/ 1150235 h 10316417"/>
              <a:gd name="connsiteX25" fmla="*/ 1540348 w 15365232"/>
              <a:gd name="connsiteY25" fmla="*/ 348677 h 10316417"/>
              <a:gd name="connsiteX26" fmla="*/ 1889025 w 15365232"/>
              <a:gd name="connsiteY26" fmla="*/ 0 h 10316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5365232" h="10316417">
                <a:moveTo>
                  <a:pt x="921018" y="1973105"/>
                </a:moveTo>
                <a:lnTo>
                  <a:pt x="14444216" y="1973105"/>
                </a:lnTo>
                <a:cubicBezTo>
                  <a:pt x="14952880" y="1973105"/>
                  <a:pt x="15365232" y="2385459"/>
                  <a:pt x="15365232" y="2894123"/>
                </a:cubicBezTo>
                <a:lnTo>
                  <a:pt x="15365232" y="9395399"/>
                </a:lnTo>
                <a:cubicBezTo>
                  <a:pt x="15365232" y="9904063"/>
                  <a:pt x="14952880" y="10316417"/>
                  <a:pt x="14444216" y="10316417"/>
                </a:cubicBezTo>
                <a:lnTo>
                  <a:pt x="921018" y="10316417"/>
                </a:lnTo>
                <a:cubicBezTo>
                  <a:pt x="412354" y="10316417"/>
                  <a:pt x="0" y="9904063"/>
                  <a:pt x="0" y="9395399"/>
                </a:cubicBezTo>
                <a:lnTo>
                  <a:pt x="0" y="2894123"/>
                </a:lnTo>
                <a:cubicBezTo>
                  <a:pt x="0" y="2385459"/>
                  <a:pt x="412354" y="1973105"/>
                  <a:pt x="921018" y="1973105"/>
                </a:cubicBezTo>
                <a:close/>
                <a:moveTo>
                  <a:pt x="3967498" y="1520631"/>
                </a:moveTo>
                <a:lnTo>
                  <a:pt x="4003123" y="1520631"/>
                </a:lnTo>
                <a:cubicBezTo>
                  <a:pt x="4005910" y="1520631"/>
                  <a:pt x="4008170" y="1522891"/>
                  <a:pt x="4008170" y="1525678"/>
                </a:cubicBezTo>
                <a:lnTo>
                  <a:pt x="4008170" y="1955981"/>
                </a:lnTo>
                <a:cubicBezTo>
                  <a:pt x="4008170" y="1958768"/>
                  <a:pt x="4005910" y="1961028"/>
                  <a:pt x="4003123" y="1961028"/>
                </a:cubicBezTo>
                <a:lnTo>
                  <a:pt x="3967498" y="1961028"/>
                </a:lnTo>
                <a:cubicBezTo>
                  <a:pt x="3964711" y="1961028"/>
                  <a:pt x="3962451" y="1958768"/>
                  <a:pt x="3962451" y="1955981"/>
                </a:cubicBezTo>
                <a:lnTo>
                  <a:pt x="3962451" y="1525678"/>
                </a:lnTo>
                <a:cubicBezTo>
                  <a:pt x="3962451" y="1522891"/>
                  <a:pt x="3964711" y="1520631"/>
                  <a:pt x="3967498" y="1520631"/>
                </a:cubicBezTo>
                <a:close/>
                <a:moveTo>
                  <a:pt x="1889025" y="0"/>
                </a:moveTo>
                <a:lnTo>
                  <a:pt x="6075090" y="0"/>
                </a:lnTo>
                <a:cubicBezTo>
                  <a:pt x="6267660" y="0"/>
                  <a:pt x="6423768" y="156108"/>
                  <a:pt x="6423768" y="348677"/>
                </a:cubicBezTo>
                <a:lnTo>
                  <a:pt x="6423768" y="1150235"/>
                </a:lnTo>
                <a:cubicBezTo>
                  <a:pt x="6423768" y="1342804"/>
                  <a:pt x="6267660" y="1498912"/>
                  <a:pt x="6075090" y="1498912"/>
                </a:cubicBezTo>
                <a:lnTo>
                  <a:pt x="1889025" y="1498912"/>
                </a:lnTo>
                <a:cubicBezTo>
                  <a:pt x="1696456" y="1498912"/>
                  <a:pt x="1540348" y="1342804"/>
                  <a:pt x="1540348" y="1150235"/>
                </a:cubicBezTo>
                <a:lnTo>
                  <a:pt x="1540348" y="348677"/>
                </a:lnTo>
                <a:cubicBezTo>
                  <a:pt x="1540348" y="156108"/>
                  <a:pt x="1696456" y="0"/>
                  <a:pt x="1889025" y="0"/>
                </a:cubicBezTo>
                <a:close/>
              </a:path>
            </a:pathLst>
          </a:cu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38" name="Rechteck: abgerundete Ecken 37">
            <a:extLst>
              <a:ext uri="{FF2B5EF4-FFF2-40B4-BE49-F238E27FC236}">
                <a16:creationId xmlns:a16="http://schemas.microsoft.com/office/drawing/2014/main" id="{5BBA1FB8-3ABD-9967-896A-F839DC41132E}"/>
              </a:ext>
            </a:extLst>
          </p:cNvPr>
          <p:cNvSpPr/>
          <p:nvPr/>
        </p:nvSpPr>
        <p:spPr>
          <a:xfrm>
            <a:off x="9940112" y="11315474"/>
            <a:ext cx="1235039" cy="81164"/>
          </a:xfrm>
          <a:prstGeom prst="roundRect">
            <a:avLst>
              <a:gd name="adj" fmla="val 11039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: abgerundete Ecken 38">
            <a:extLst>
              <a:ext uri="{FF2B5EF4-FFF2-40B4-BE49-F238E27FC236}">
                <a16:creationId xmlns:a16="http://schemas.microsoft.com/office/drawing/2014/main" id="{D3A62A6D-F6EF-78BC-0A89-3BA3ACD95161}"/>
              </a:ext>
            </a:extLst>
          </p:cNvPr>
          <p:cNvSpPr/>
          <p:nvPr/>
        </p:nvSpPr>
        <p:spPr>
          <a:xfrm rot="5400000">
            <a:off x="4485373" y="15809194"/>
            <a:ext cx="952916" cy="81164"/>
          </a:xfrm>
          <a:prstGeom prst="roundRect">
            <a:avLst>
              <a:gd name="adj" fmla="val 11039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echteck: abgerundete Ecken 39">
            <a:extLst>
              <a:ext uri="{FF2B5EF4-FFF2-40B4-BE49-F238E27FC236}">
                <a16:creationId xmlns:a16="http://schemas.microsoft.com/office/drawing/2014/main" id="{66ABCD0D-8E27-98BC-3F17-FDED294849AA}"/>
              </a:ext>
            </a:extLst>
          </p:cNvPr>
          <p:cNvSpPr/>
          <p:nvPr/>
        </p:nvSpPr>
        <p:spPr>
          <a:xfrm>
            <a:off x="6446461" y="17196306"/>
            <a:ext cx="1956324" cy="81164"/>
          </a:xfrm>
          <a:prstGeom prst="roundRect">
            <a:avLst>
              <a:gd name="adj" fmla="val 11039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: abgerundete Ecken 40">
            <a:extLst>
              <a:ext uri="{FF2B5EF4-FFF2-40B4-BE49-F238E27FC236}">
                <a16:creationId xmlns:a16="http://schemas.microsoft.com/office/drawing/2014/main" id="{C35CBC15-95C9-7E6D-6DF4-63C63A9DEB9B}"/>
              </a:ext>
            </a:extLst>
          </p:cNvPr>
          <p:cNvSpPr/>
          <p:nvPr/>
        </p:nvSpPr>
        <p:spPr>
          <a:xfrm rot="5400000" flipV="1">
            <a:off x="23662041" y="18605461"/>
            <a:ext cx="880144" cy="45721"/>
          </a:xfrm>
          <a:prstGeom prst="roundRect">
            <a:avLst>
              <a:gd name="adj" fmla="val 11039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: abgerundete Ecken 41">
            <a:extLst>
              <a:ext uri="{FF2B5EF4-FFF2-40B4-BE49-F238E27FC236}">
                <a16:creationId xmlns:a16="http://schemas.microsoft.com/office/drawing/2014/main" id="{5DBB4581-8BA3-CAE8-6E23-D3557CD6473D}"/>
              </a:ext>
            </a:extLst>
          </p:cNvPr>
          <p:cNvSpPr/>
          <p:nvPr/>
        </p:nvSpPr>
        <p:spPr>
          <a:xfrm>
            <a:off x="19685029" y="19929169"/>
            <a:ext cx="1108277" cy="81164"/>
          </a:xfrm>
          <a:prstGeom prst="roundRect">
            <a:avLst>
              <a:gd name="adj" fmla="val 11039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: abgerundete Ecken 42">
            <a:extLst>
              <a:ext uri="{FF2B5EF4-FFF2-40B4-BE49-F238E27FC236}">
                <a16:creationId xmlns:a16="http://schemas.microsoft.com/office/drawing/2014/main" id="{686D9831-5125-B373-4D2A-823D726B9B5F}"/>
              </a:ext>
            </a:extLst>
          </p:cNvPr>
          <p:cNvSpPr/>
          <p:nvPr/>
        </p:nvSpPr>
        <p:spPr>
          <a:xfrm rot="5400000">
            <a:off x="14813154" y="21741517"/>
            <a:ext cx="752491" cy="81164"/>
          </a:xfrm>
          <a:prstGeom prst="roundRect">
            <a:avLst>
              <a:gd name="adj" fmla="val 11039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Rechteck: abgerundete Ecken 43">
            <a:extLst>
              <a:ext uri="{FF2B5EF4-FFF2-40B4-BE49-F238E27FC236}">
                <a16:creationId xmlns:a16="http://schemas.microsoft.com/office/drawing/2014/main" id="{7A97DDCD-4EEB-1F80-DE51-C4FE9D0DA852}"/>
              </a:ext>
            </a:extLst>
          </p:cNvPr>
          <p:cNvSpPr/>
          <p:nvPr/>
        </p:nvSpPr>
        <p:spPr>
          <a:xfrm rot="5400000">
            <a:off x="15074621" y="23968604"/>
            <a:ext cx="264066" cy="46656"/>
          </a:xfrm>
          <a:prstGeom prst="roundRect">
            <a:avLst>
              <a:gd name="adj" fmla="val 11039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Rechteck: abgerundete Ecken 44">
            <a:extLst>
              <a:ext uri="{FF2B5EF4-FFF2-40B4-BE49-F238E27FC236}">
                <a16:creationId xmlns:a16="http://schemas.microsoft.com/office/drawing/2014/main" id="{CB7BE13F-09DD-916D-D738-E16E1C8DF241}"/>
              </a:ext>
            </a:extLst>
          </p:cNvPr>
          <p:cNvSpPr/>
          <p:nvPr/>
        </p:nvSpPr>
        <p:spPr>
          <a:xfrm rot="5400000" flipV="1">
            <a:off x="21382442" y="32362553"/>
            <a:ext cx="220440" cy="45721"/>
          </a:xfrm>
          <a:prstGeom prst="roundRect">
            <a:avLst>
              <a:gd name="adj" fmla="val 11039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Rechteck: abgerundete Ecken 45">
            <a:extLst>
              <a:ext uri="{FF2B5EF4-FFF2-40B4-BE49-F238E27FC236}">
                <a16:creationId xmlns:a16="http://schemas.microsoft.com/office/drawing/2014/main" id="{CDA6ED05-AC19-401C-E3B4-A22A333B2B72}"/>
              </a:ext>
            </a:extLst>
          </p:cNvPr>
          <p:cNvSpPr/>
          <p:nvPr/>
        </p:nvSpPr>
        <p:spPr>
          <a:xfrm rot="5400000">
            <a:off x="6553813" y="32428446"/>
            <a:ext cx="308099" cy="45721"/>
          </a:xfrm>
          <a:prstGeom prst="roundRect">
            <a:avLst>
              <a:gd name="adj" fmla="val 11039"/>
            </a:avLst>
          </a:prstGeom>
          <a:noFill/>
          <a:ln w="127000"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7954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</Words>
  <Application>Microsoft Office PowerPoint</Application>
  <PresentationFormat>Benutzerdefiniert</PresentationFormat>
  <Paragraphs>21</Paragraphs>
  <Slides>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Office-Design</vt:lpstr>
      <vt:lpstr>Ampfer Mampfer</vt:lpstr>
    </vt:vector>
  </TitlesOfParts>
  <Company>SFZ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Tobias Beck</dc:creator>
  <cp:lastModifiedBy>Christian Krause</cp:lastModifiedBy>
  <cp:revision>16</cp:revision>
  <dcterms:created xsi:type="dcterms:W3CDTF">2016-01-27T13:36:31Z</dcterms:created>
  <dcterms:modified xsi:type="dcterms:W3CDTF">2022-09-29T17:23:55Z</dcterms:modified>
</cp:coreProperties>
</file>

<file path=docProps/thumbnail.jpeg>
</file>